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268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2876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355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316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923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6925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99677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6267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733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7105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874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4717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239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tiff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.pn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0118" y="2412778"/>
            <a:ext cx="6328013" cy="1748729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50531" y="2364377"/>
            <a:ext cx="6428445" cy="2375657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деятельности Общероссийского Профсоюза образования и науки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 публичного отчета Костромской областной организации профессионального союза работников народного образования и науки РФ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2023 год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3797" y="557601"/>
            <a:ext cx="8679915" cy="1371600"/>
          </a:xfrm>
          <a:prstGeom prst="rect">
            <a:avLst/>
          </a:prstGeom>
        </p:spPr>
        <p:txBody>
          <a:bodyPr vert="horz" lIns="228600" tIns="228600" rIns="228600" bIns="0" rtlCol="0" anchor="b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endParaRPr lang="ru-RU" sz="3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409700" y="18047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КОСТРОМСКАЯ ОБЛАСТНАЯ ОРГАНИЗАЦИЯ </a:t>
            </a:r>
          </a:p>
          <a:p>
            <a:pPr algn="ctr">
              <a:spcBef>
                <a:spcPct val="0"/>
              </a:spcBef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ПРОФСОЮЗА РАБОТНИКОВ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 И НАУКИ</a:t>
            </a:r>
          </a:p>
        </p:txBody>
      </p:sp>
      <p:pic>
        <p:nvPicPr>
          <p:cNvPr id="7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183857" y="179949"/>
            <a:ext cx="1260000" cy="1094687"/>
          </a:xfrm>
          <a:prstGeom prst="rect">
            <a:avLst/>
          </a:prstGeom>
        </p:spPr>
      </p:pic>
      <p:pic>
        <p:nvPicPr>
          <p:cNvPr id="8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685" y="159279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394" y="298617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159" y="607770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4044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5314" y="183006"/>
            <a:ext cx="6473372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СИСТЕМА СОЦИАЛЬНОГО ПАРТНЕРСТВА</a:t>
            </a:r>
          </a:p>
        </p:txBody>
      </p:sp>
      <p:pic>
        <p:nvPicPr>
          <p:cNvPr id="12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0" y="49319"/>
            <a:ext cx="1260000" cy="1094687"/>
          </a:xfrm>
          <a:prstGeom prst="rect">
            <a:avLst/>
          </a:prstGeom>
        </p:spPr>
      </p:pic>
      <p:pic>
        <p:nvPicPr>
          <p:cNvPr id="13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11" y="49319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"/>
          <p:cNvSpPr>
            <a:spLocks noChangeArrowheads="1"/>
          </p:cNvSpPr>
          <p:nvPr/>
        </p:nvSpPr>
        <p:spPr bwMode="auto">
          <a:xfrm>
            <a:off x="1335314" y="1193327"/>
            <a:ext cx="6473372" cy="550766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600" b="1" dirty="0">
                <a:solidFill>
                  <a:schemeClr val="bg1"/>
                </a:solidFill>
              </a:rPr>
              <a:t>КОСТРОМСКАЯ ОБЛАСТНАЯ ОРГАНИЗАЦИЯ ПРОФСОЮЗА</a:t>
            </a:r>
          </a:p>
        </p:txBody>
      </p:sp>
      <p:sp>
        <p:nvSpPr>
          <p:cNvPr id="34" name="Скругленный прямоугольник 18"/>
          <p:cNvSpPr>
            <a:spLocks noChangeArrowheads="1"/>
          </p:cNvSpPr>
          <p:nvPr/>
        </p:nvSpPr>
        <p:spPr bwMode="auto">
          <a:xfrm>
            <a:off x="0" y="4317090"/>
            <a:ext cx="9144000" cy="8935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400" b="1" dirty="0">
                <a:solidFill>
                  <a:schemeClr val="accent5">
                    <a:lumMod val="50000"/>
                  </a:schemeClr>
                </a:solidFill>
              </a:rPr>
              <a:t>УЧАСТИЕ В РЕГИОНАЛЬНЫХ И МУНИЦИПАЛЬНЫХ КООРДИНАЦИОННЫХ, СОВЕЩАТЕЛЬНЫХ ОРГАНАХ, ОБЩЕСТВЕННЫХ СОВЕТАХ, ОТРАСЛЕВЫХ КОМИССИЙ, ПРОВЕДЕНИЕ ТЕМАТИЧЕСКИХ СОВЕЩАНИЙ, ВЫЕЗДОВ, ОРГАНИЗАЦИЯ ВЫСТАВОК, ЭКСКУРСИЙ, КОНФЕРЕНЦИЙ, ВСТРЕЧ</a:t>
            </a:r>
            <a:endParaRPr kumimoji="0" lang="ru-RU" alt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1628098"/>
              </p:ext>
            </p:extLst>
          </p:nvPr>
        </p:nvGraphicFramePr>
        <p:xfrm>
          <a:off x="0" y="2025775"/>
          <a:ext cx="9068688" cy="1078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2896">
                  <a:extLst>
                    <a:ext uri="{9D8B030D-6E8A-4147-A177-3AD203B41FA5}">
                      <a16:colId xmlns:a16="http://schemas.microsoft.com/office/drawing/2014/main" xmlns="" val="353986525"/>
                    </a:ext>
                  </a:extLst>
                </a:gridCol>
                <a:gridCol w="3022896">
                  <a:extLst>
                    <a:ext uri="{9D8B030D-6E8A-4147-A177-3AD203B41FA5}">
                      <a16:colId xmlns:a16="http://schemas.microsoft.com/office/drawing/2014/main" xmlns="" val="276805772"/>
                    </a:ext>
                  </a:extLst>
                </a:gridCol>
                <a:gridCol w="3022896">
                  <a:extLst>
                    <a:ext uri="{9D8B030D-6E8A-4147-A177-3AD203B41FA5}">
                      <a16:colId xmlns:a16="http://schemas.microsoft.com/office/drawing/2014/main" xmlns="" val="2932150804"/>
                    </a:ext>
                  </a:extLst>
                </a:gridCol>
              </a:tblGrid>
              <a:tr h="10786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ДЕПАРТАМЕНТ ОБРАЗОВАНИЯ И НАУКИ КОСТРОМСКОЙ ОБЛАСТИ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МУНИЦИПАЛЬНЫЕ ОБРАЗОВАНИЯ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ОБРАЗОВАТЕЛЬНЫЕ ОРГАНИЗАЦИИ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7892410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15289392"/>
              </p:ext>
            </p:extLst>
          </p:nvPr>
        </p:nvGraphicFramePr>
        <p:xfrm>
          <a:off x="0" y="3248958"/>
          <a:ext cx="9068688" cy="845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2896">
                  <a:extLst>
                    <a:ext uri="{9D8B030D-6E8A-4147-A177-3AD203B41FA5}">
                      <a16:colId xmlns:a16="http://schemas.microsoft.com/office/drawing/2014/main" xmlns="" val="353986525"/>
                    </a:ext>
                  </a:extLst>
                </a:gridCol>
                <a:gridCol w="3022896">
                  <a:extLst>
                    <a:ext uri="{9D8B030D-6E8A-4147-A177-3AD203B41FA5}">
                      <a16:colId xmlns:a16="http://schemas.microsoft.com/office/drawing/2014/main" xmlns="" val="276805772"/>
                    </a:ext>
                  </a:extLst>
                </a:gridCol>
                <a:gridCol w="3022896">
                  <a:extLst>
                    <a:ext uri="{9D8B030D-6E8A-4147-A177-3AD203B41FA5}">
                      <a16:colId xmlns:a16="http://schemas.microsoft.com/office/drawing/2014/main" xmlns="" val="2932150804"/>
                    </a:ext>
                  </a:extLst>
                </a:gridCol>
              </a:tblGrid>
              <a:tr h="814487"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ru-RU" alt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РЕГИОНАЛЬНОЕ СОГЛАШЕНИЕ</a:t>
                      </a:r>
                    </a:p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ru-RU" alt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МУНИЦИПАЛЬНОЕ СОГЛАШЕНИЕ</a:t>
                      </a:r>
                      <a:endParaRPr kumimoji="0" lang="ru-RU" alt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КОЛЛЕКТИВНЫЙ ДОГОВОР</a:t>
                      </a:r>
                    </a:p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7892410"/>
                  </a:ext>
                </a:extLst>
              </a:tr>
            </a:tbl>
          </a:graphicData>
        </a:graphic>
      </p:graphicFrame>
      <p:cxnSp>
        <p:nvCxnSpPr>
          <p:cNvPr id="44" name="Прямая со стрелкой 43"/>
          <p:cNvCxnSpPr/>
          <p:nvPr/>
        </p:nvCxnSpPr>
        <p:spPr>
          <a:xfrm flipH="1">
            <a:off x="3004458" y="1809408"/>
            <a:ext cx="14515" cy="25729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6069875" y="1783282"/>
            <a:ext cx="14515" cy="25729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3" descr="C:\Users\пользователь\Desktop\для Марии Юрьевны\фото к слайдам\слайд Социальное партнерство\DSCN63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563" y="5434149"/>
            <a:ext cx="1745751" cy="114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" name="Picture 1" descr="C:\Users\пользователь\Desktop\для Марии Юрьевны\фото к слайдам\слайд Социальное партнерство\IMG_087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4823" y="5421086"/>
            <a:ext cx="1985554" cy="1226819"/>
          </a:xfrm>
          <a:prstGeom prst="rect">
            <a:avLst/>
          </a:prstGeom>
          <a:noFill/>
        </p:spPr>
      </p:pic>
      <p:pic>
        <p:nvPicPr>
          <p:cNvPr id="2" name="Picture 1" descr="C:\Users\пользователь\Desktop\для Марии Юрьевны\фото к слайдам\слайд Социальное партнерство\IMG_05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7579" y="5460275"/>
            <a:ext cx="1776548" cy="1136468"/>
          </a:xfrm>
          <a:prstGeom prst="rect">
            <a:avLst/>
          </a:prstGeom>
          <a:noFill/>
        </p:spPr>
      </p:pic>
      <p:pic>
        <p:nvPicPr>
          <p:cNvPr id="3" name="Picture 1" descr="C:\Users\пользователь\Desktop\для Марии Юрьевны\фото к слайдам\слайд Социальное партнерство\IMG_214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84572" y="5408023"/>
            <a:ext cx="1737360" cy="1162595"/>
          </a:xfrm>
          <a:prstGeom prst="rect">
            <a:avLst/>
          </a:prstGeom>
          <a:noFill/>
        </p:spPr>
      </p:pic>
      <p:pic>
        <p:nvPicPr>
          <p:cNvPr id="15" name="Picture 23" descr="C:\Users\пользователь\Desktop\для Марии Юрьевны\фото к слайдам\слайд Социальное партнерство\DSCN63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963" y="5586549"/>
            <a:ext cx="1745751" cy="114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3" descr="C:\Users\пользователь\Desktop\для Марии Юрьевны\фото к слайдам\слайд Социальное партнерство\DSCN63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706" y="5423445"/>
            <a:ext cx="1745751" cy="114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7651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6914" y="183006"/>
            <a:ext cx="6154057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Коллегиальные органы Профсоюза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0" y="99045"/>
            <a:ext cx="1260000" cy="1094687"/>
          </a:xfrm>
          <a:prstGeom prst="rect">
            <a:avLst/>
          </a:prstGeom>
        </p:spPr>
      </p:pic>
      <p:pic>
        <p:nvPicPr>
          <p:cNvPr id="5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483" y="0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156755" y="1254035"/>
            <a:ext cx="8791302" cy="2103120"/>
          </a:xfrm>
          <a:prstGeom prst="roundRect">
            <a:avLst>
              <a:gd name="adj" fmla="val 16667"/>
            </a:avLst>
          </a:prstGeom>
          <a:solidFill>
            <a:schemeClr val="accent5">
              <a:lumMod val="50000"/>
              <a:alpha val="74117"/>
            </a:schemeClr>
          </a:solidFill>
          <a:ln w="9525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Проведено:</a:t>
            </a:r>
          </a:p>
          <a:p>
            <a:pPr algn="just"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7        заседаний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Президиума Костромской областной</a:t>
            </a:r>
          </a:p>
          <a:p>
            <a:pPr algn="just"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организации Профсоюза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образования;</a:t>
            </a:r>
          </a:p>
          <a:p>
            <a:pPr algn="just"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2       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заседания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Комитета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Костромской областной</a:t>
            </a:r>
          </a:p>
          <a:p>
            <a:pPr algn="just">
              <a:spcBef>
                <a:spcPct val="0"/>
              </a:spcBef>
              <a:buNone/>
            </a:pPr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организации Профсоюза образования;</a:t>
            </a:r>
          </a:p>
          <a:p>
            <a:pPr algn="ctr">
              <a:spcBef>
                <a:spcPct val="0"/>
              </a:spcBef>
              <a:buNone/>
            </a:pPr>
            <a:endParaRPr lang="ru-RU" alt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82880" y="3448594"/>
            <a:ext cx="8778239" cy="3409405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algn="ctr">
              <a:spcBef>
                <a:spcPct val="0"/>
              </a:spcBef>
            </a:pPr>
            <a:endParaRPr lang="ru-RU" alt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проведении конкурса «Лучший  руководитель образовательной организации»:</a:t>
            </a:r>
          </a:p>
          <a:p>
            <a:pPr algn="just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Об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утверждении мероприятий, посвященных Году педагога и наставника;</a:t>
            </a:r>
          </a:p>
          <a:p>
            <a:pPr algn="just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Анализ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реализации профсоюзных проектов;</a:t>
            </a:r>
          </a:p>
          <a:p>
            <a:pPr algn="just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выполнении Указов (май,2012ш) Президента РФ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внесении изменений (дополнений) в отраслевое региональное 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Соглашение</a:t>
            </a:r>
            <a:endParaRPr lang="ru-RU" alt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endParaRPr lang="ru-RU" alt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endParaRPr lang="ru-RU" alt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 проведении конкурса «Лучший  руководитель образовательной организации»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03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3029" y="183006"/>
            <a:ext cx="6295571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ПРАВОЗАЩИТНАЯ ДЕЯТЕЛЬНОСТЬ</a:t>
            </a: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100519" y="62427"/>
            <a:ext cx="1260000" cy="1094687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725" y="-1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92331" y="1214077"/>
            <a:ext cx="8223069" cy="5316583"/>
          </a:xfrm>
          <a:prstGeom prst="roundRect">
            <a:avLst>
              <a:gd name="adj" fmla="val 16667"/>
            </a:avLst>
          </a:prstGeom>
          <a:solidFill>
            <a:schemeClr val="accent5">
              <a:lumMod val="50000"/>
            </a:schemeClr>
          </a:solidFill>
          <a:ln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000" b="1" dirty="0" smtClean="0">
                <a:solidFill>
                  <a:schemeClr val="bg1"/>
                </a:solidFill>
              </a:rPr>
              <a:t>Проверки соблюдения трудового законодательства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kumimoji="0" lang="ru-RU" altLang="ru-RU" sz="2000" b="1" dirty="0" smtClean="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Проведено 477 проверок работодателей</a:t>
            </a: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вынесено в адрес работодателей   272 представление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 - выявлено нарушений -  389 (получена информация об устранении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328 нарушений)</a:t>
            </a: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endParaRPr kumimoji="0" lang="ru-RU" altLang="ru-RU" sz="1400" b="1" dirty="0" smtClean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000" b="1" dirty="0" smtClean="0">
                <a:solidFill>
                  <a:schemeClr val="bg1"/>
                </a:solidFill>
              </a:rPr>
              <a:t>Экспертиза нормативно-правовой базы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kumimoji="0" lang="ru-RU" altLang="ru-RU" sz="1400" b="1" dirty="0" smtClean="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  146  Коллективных договоров</a:t>
            </a: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   21 муниципальных Соглашений</a:t>
            </a: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   307 локальных актов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000" b="1" dirty="0" smtClean="0">
                <a:solidFill>
                  <a:schemeClr val="bg1"/>
                </a:solidFill>
              </a:rPr>
              <a:t>Правовая помощь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  237 письменных обращения, 225 решено положительно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  2045  устных обращений, 2029 –положительное решение 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    128 обращений по документам:  96 –по разработке КД, </a:t>
            </a:r>
          </a:p>
          <a:p>
            <a:pPr marL="342900" indent="-342900" algn="just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bg1"/>
                </a:solidFill>
              </a:rPr>
              <a:t>10 -составления  юридических документов в судебные инстанции</a:t>
            </a:r>
            <a:r>
              <a:rPr kumimoji="0" lang="ru-RU" altLang="ru-RU" sz="1400" b="1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09205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6100" y="183006"/>
            <a:ext cx="5473700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ОХРАНА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ТРУДА и ЗДОРОВЬЯ</a:t>
            </a: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0" y="49319"/>
            <a:ext cx="1260000" cy="1094687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768" y="0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44582" y="1423851"/>
            <a:ext cx="6865257" cy="2233749"/>
          </a:xfrm>
          <a:prstGeom prst="roundRect">
            <a:avLst>
              <a:gd name="adj" fmla="val 16667"/>
            </a:avLst>
          </a:prstGeom>
          <a:ln w="19050"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400" b="1" dirty="0" smtClean="0">
                <a:solidFill>
                  <a:srgbClr val="C00000"/>
                </a:solidFill>
              </a:rPr>
              <a:t> </a:t>
            </a:r>
            <a:r>
              <a:rPr kumimoji="0" lang="ru-RU" altLang="ru-RU" sz="1800" b="1" dirty="0" smtClean="0">
                <a:solidFill>
                  <a:srgbClr val="C00000"/>
                </a:solidFill>
              </a:rPr>
              <a:t>СОУТ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	Проведено  2 383 рабочих мест, в т.ч. 721 рабочее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 место  -  впервые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ru-RU" altLang="ru-RU" sz="16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Возврат  20 % сумм страховых взносов ФСС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воспользовались 105 образовательных организаций</a:t>
            </a:r>
            <a:endParaRPr kumimoji="0" lang="ru-RU" alt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39634" y="3788229"/>
            <a:ext cx="7249886" cy="2495004"/>
          </a:xfrm>
          <a:prstGeom prst="roundRect">
            <a:avLst>
              <a:gd name="adj" fmla="val 16667"/>
            </a:avLst>
          </a:prstGeom>
          <a:ln w="19050"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rgbClr val="002060"/>
                </a:solidFill>
              </a:rPr>
              <a:t> </a:t>
            </a:r>
            <a:endParaRPr kumimoji="0" lang="ru-RU" altLang="ru-RU" sz="1600" b="1" dirty="0" smtClean="0">
              <a:solidFill>
                <a:srgbClr val="00206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rgbClr val="C00000"/>
                </a:solidFill>
              </a:rPr>
              <a:t>За 2023 год  члены </a:t>
            </a:r>
            <a:r>
              <a:rPr kumimoji="0" lang="ru-RU" altLang="ru-RU" sz="1800" b="1" dirty="0" smtClean="0">
                <a:solidFill>
                  <a:srgbClr val="C00000"/>
                </a:solidFill>
              </a:rPr>
              <a:t>Профсоюза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rgbClr val="C00000"/>
                </a:solidFill>
              </a:rPr>
              <a:t> </a:t>
            </a:r>
            <a:r>
              <a:rPr kumimoji="0" lang="ru-RU" altLang="ru-RU" sz="1800" b="1" dirty="0" smtClean="0">
                <a:solidFill>
                  <a:srgbClr val="C00000"/>
                </a:solidFill>
              </a:rPr>
              <a:t>укрепили свое здоровье</a:t>
            </a:r>
            <a:r>
              <a:rPr kumimoji="0" lang="ru-RU" altLang="ru-RU" sz="1800" b="1" dirty="0" smtClean="0">
                <a:solidFill>
                  <a:srgbClr val="C00000"/>
                </a:solidFill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ru-RU" altLang="ru-RU" sz="1800" b="1" dirty="0" smtClean="0">
              <a:solidFill>
                <a:srgbClr val="C0000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kumimoji="0" lang="ru-RU" altLang="ru-RU" sz="1600" b="1" dirty="0" smtClean="0">
                <a:solidFill>
                  <a:srgbClr val="002060"/>
                </a:solidFill>
              </a:rPr>
              <a:t>   Санаториях ФОПКО </a:t>
            </a:r>
            <a:r>
              <a:rPr kumimoji="0" lang="ru-RU" altLang="ru-RU" sz="1600" b="1" dirty="0" smtClean="0">
                <a:solidFill>
                  <a:srgbClr val="002060"/>
                </a:solidFill>
              </a:rPr>
              <a:t>  -   192  чел</a:t>
            </a:r>
            <a:endParaRPr kumimoji="0" lang="ru-RU" altLang="ru-RU" sz="1600" b="1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kumimoji="0" lang="ru-RU" altLang="ru-RU" sz="1600" b="1" dirty="0" smtClean="0">
                <a:solidFill>
                  <a:srgbClr val="002060"/>
                </a:solidFill>
              </a:rPr>
              <a:t>  Санаториях </a:t>
            </a:r>
            <a:r>
              <a:rPr kumimoji="0" lang="ru-RU" altLang="ru-RU" sz="1600" b="1" dirty="0" smtClean="0">
                <a:solidFill>
                  <a:srgbClr val="002060"/>
                </a:solidFill>
              </a:rPr>
              <a:t>ФНПР      </a:t>
            </a:r>
            <a:r>
              <a:rPr kumimoji="0" lang="ru-RU" altLang="ru-RU" sz="1600" b="1" dirty="0" smtClean="0">
                <a:solidFill>
                  <a:srgbClr val="002060"/>
                </a:solidFill>
              </a:rPr>
              <a:t>– </a:t>
            </a:r>
            <a:r>
              <a:rPr kumimoji="0" lang="ru-RU" altLang="ru-RU" sz="1600" b="1" dirty="0" smtClean="0">
                <a:solidFill>
                  <a:srgbClr val="002060"/>
                </a:solidFill>
              </a:rPr>
              <a:t>  </a:t>
            </a:r>
            <a:r>
              <a:rPr kumimoji="0" lang="ru-RU" altLang="ru-RU" sz="1600" b="1" smtClean="0">
                <a:solidFill>
                  <a:srgbClr val="002060"/>
                </a:solidFill>
              </a:rPr>
              <a:t>17 чел</a:t>
            </a:r>
            <a:endParaRPr kumimoji="0" lang="ru-RU" altLang="ru-RU" sz="1600" b="1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endParaRPr kumimoji="0" lang="ru-RU" altLang="ru-RU" sz="1600" b="1" dirty="0" smtClean="0">
              <a:solidFill>
                <a:srgbClr val="002060"/>
              </a:solidFill>
            </a:endParaRPr>
          </a:p>
        </p:txBody>
      </p:sp>
      <p:pic>
        <p:nvPicPr>
          <p:cNvPr id="5121" name="Picture 1" descr="C:\Users\пользователь\Desktop\для Марии Юрьевны\фото к слайдам\слайд Укрепление профсоюзных рядов\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7966" y="1384662"/>
            <a:ext cx="1741714" cy="1400991"/>
          </a:xfrm>
          <a:prstGeom prst="rect">
            <a:avLst/>
          </a:prstGeom>
          <a:noFill/>
        </p:spPr>
      </p:pic>
      <p:pic>
        <p:nvPicPr>
          <p:cNvPr id="7" name="Picture 1" descr="C:\Users\пользователь\Desktop\конференция фото\DSCN02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4270" y="3069772"/>
            <a:ext cx="1643787" cy="1423851"/>
          </a:xfrm>
          <a:prstGeom prst="rect">
            <a:avLst/>
          </a:prstGeom>
          <a:noFill/>
        </p:spPr>
      </p:pic>
      <p:pic>
        <p:nvPicPr>
          <p:cNvPr id="8" name="Picture 1" descr="C:\Users\пользователь\Desktop\конференция фото\DSCN025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29503" y="4663441"/>
            <a:ext cx="1617662" cy="1201782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 flipV="1">
            <a:off x="509451" y="6812280"/>
            <a:ext cx="6897189" cy="457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538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9530" y="183006"/>
            <a:ext cx="7210699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Информационная политика</a:t>
            </a: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156756" y="195946"/>
            <a:ext cx="972000" cy="844472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237" y="0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195942" y="1240972"/>
            <a:ext cx="8651385" cy="21945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kumimoji="0"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Действует  сайт    областной организации Профсоюза</a:t>
            </a:r>
          </a:p>
          <a:p>
            <a:pPr algn="just">
              <a:spcBef>
                <a:spcPct val="0"/>
              </a:spcBef>
              <a:buNone/>
            </a:pPr>
            <a:r>
              <a:rPr kumimoji="0"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Публикации в газете «Трудовая Слобода»</a:t>
            </a:r>
          </a:p>
          <a:p>
            <a:pPr algn="ctr">
              <a:spcBef>
                <a:spcPct val="0"/>
              </a:spcBef>
              <a:buNone/>
            </a:pPr>
            <a:r>
              <a:rPr kumimoji="0"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Размещены профсоюзные   странички на сайтах:</a:t>
            </a:r>
          </a:p>
          <a:p>
            <a:pPr algn="just">
              <a:spcBef>
                <a:spcPct val="0"/>
              </a:spcBef>
              <a:buNone/>
            </a:pPr>
            <a:r>
              <a:rPr kumimoji="0"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-органов  управления образованием    </a:t>
            </a:r>
            <a:r>
              <a:rPr kumimoji="0" lang="ru-RU" alt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 25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kumimoji="0"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образовательных организаций          – </a:t>
            </a:r>
            <a:r>
              <a:rPr kumimoji="0" lang="ru-RU" alt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321</a:t>
            </a:r>
          </a:p>
          <a:p>
            <a:pPr algn="just">
              <a:spcBef>
                <a:spcPct val="0"/>
              </a:spcBef>
              <a:buNone/>
            </a:pPr>
            <a:r>
              <a:rPr kumimoji="0" lang="ru-RU" alt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alt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222068" y="3958046"/>
            <a:ext cx="8765177" cy="233825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Сформированы группы в социальных сетях: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Первичные профсоюзные организации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Молодые педагоги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Размещение информации в социальных сетях</a:t>
            </a:r>
            <a:endParaRPr kumimoji="0" lang="ru-RU" alt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Телеграмм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</a:t>
            </a:r>
            <a:endParaRPr kumimoji="0" lang="ru-RU" alt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845" y="2865095"/>
            <a:ext cx="1747616" cy="118048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641144" y="3162886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600" b="1" dirty="0" smtClean="0">
                <a:solidFill>
                  <a:srgbClr val="3B95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4379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7500" y="183006"/>
            <a:ext cx="5029200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27711" y="0"/>
            <a:ext cx="1260000" cy="1094687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749" y="0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56754" y="1258641"/>
            <a:ext cx="8517345" cy="1785004"/>
          </a:xfrm>
          <a:prstGeom prst="roundRect">
            <a:avLst>
              <a:gd name="adj" fmla="val 16667"/>
            </a:avLst>
          </a:prstGeom>
          <a:ln w="19050"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ru-RU" alt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Профсоюзные Акции: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kumimoji="0" lang="ru-RU" alt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В первый класс – с Профсоюзом!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kumimoji="0" lang="ru-RU" alt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Профсоюзный диктант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kumimoji="0" lang="ru-RU" alt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Читаем Ушинского</a:t>
            </a:r>
          </a:p>
          <a:p>
            <a:pPr algn="ctr">
              <a:spcBef>
                <a:spcPct val="0"/>
              </a:spcBef>
              <a:buFontTx/>
              <a:buChar char="-"/>
            </a:pPr>
            <a:endParaRPr kumimoji="0" lang="ru-RU" alt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457199" y="3084879"/>
            <a:ext cx="8686801" cy="2354933"/>
          </a:xfrm>
          <a:prstGeom prst="roundRect">
            <a:avLst>
              <a:gd name="adj" fmla="val 16667"/>
            </a:avLst>
          </a:prstGeom>
          <a:ln w="19050"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-  Конкурс  на лучший профсоюзный кроссворд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   «Мой Профсоюз – я им горжусь»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-  Туристический слет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-   Публикации в газете «Трудовая Слобода» , ВК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-  Конкурс «Свет моей души» ,посвященный педагогам-наставникам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Молодой Профсоюзный Лидер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kumimoji="0" lang="ru-RU" altLang="ru-RU" sz="1800" b="1" dirty="0" smtClean="0">
                <a:solidFill>
                  <a:schemeClr val="accent5">
                    <a:lumMod val="50000"/>
                  </a:schemeClr>
                </a:solidFill>
              </a:rPr>
              <a:t>Студенческий Профсоюзный лидер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kumimoji="0" lang="ru-RU" altLang="ru-RU" sz="18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029" y="3253913"/>
            <a:ext cx="1350784" cy="1013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821" y="5591329"/>
            <a:ext cx="1500815" cy="1000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9" descr="C:\Users\пользователь\Desktop\для Марии Юрьевны\фото к слайдам\слайд Укрепление профсоюзных рядов\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9170" y="5512526"/>
            <a:ext cx="1546384" cy="117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C:\Users\пользователь\Desktop\ФОТКИ\16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60000">
            <a:off x="2312127" y="5612973"/>
            <a:ext cx="1412286" cy="1110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C:\Users\пользователь\Desktop\для Марии Юрьевны\фото к слайдам\слайд Укрепление профсоюзных рядов\IMG_246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23362" y="5525589"/>
            <a:ext cx="783770" cy="1136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C:\Users\пользователь\Desktop\ФОТКИ\11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60000">
            <a:off x="10328525" y="5403893"/>
            <a:ext cx="1324193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" name="Picture 1" descr="C:\Users\пользователь\Desktop\ФОТКИ\127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88122" y="1476103"/>
            <a:ext cx="967604" cy="1280159"/>
          </a:xfrm>
          <a:prstGeom prst="rect">
            <a:avLst/>
          </a:prstGeom>
          <a:noFill/>
        </p:spPr>
      </p:pic>
      <p:pic>
        <p:nvPicPr>
          <p:cNvPr id="1026" name="Picture 2" descr="C:\Users\пользователь\Desktop\878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06047" y="5414554"/>
            <a:ext cx="1706880" cy="128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16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4300" y="183006"/>
            <a:ext cx="6121400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ПРОФСОЮЗЫ ОБРАЗОВАНИЯ НА КАРТЕ КОСТРОМСКОЙ ОБЛАСТИ</a:t>
            </a: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45925" y="148366"/>
            <a:ext cx="1260000" cy="1094687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5B3DB84-621D-9F49-8980-BA066EABB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9" y="1277470"/>
            <a:ext cx="8202706" cy="5096435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869" y="49726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пользователь\Desktop\фото\DSCN02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0520" y="1151526"/>
            <a:ext cx="1552348" cy="1356541"/>
          </a:xfrm>
          <a:prstGeom prst="rect">
            <a:avLst/>
          </a:prstGeom>
          <a:noFill/>
        </p:spPr>
      </p:pic>
      <p:pic>
        <p:nvPicPr>
          <p:cNvPr id="5" name="Picture 9" descr="C:\Users\пользователь\Desktop\конференция фото\DSCN057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9098" y="1726986"/>
            <a:ext cx="1539285" cy="1110343"/>
          </a:xfrm>
          <a:prstGeom prst="rect">
            <a:avLst/>
          </a:prstGeom>
          <a:noFill/>
        </p:spPr>
      </p:pic>
      <p:pic>
        <p:nvPicPr>
          <p:cNvPr id="8" name="Picture 9" descr="C:\Users\пользователь\Desktop\конференция фото\DSCN048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34179" y="5421929"/>
            <a:ext cx="1537698" cy="1147536"/>
          </a:xfrm>
          <a:prstGeom prst="rect">
            <a:avLst/>
          </a:prstGeom>
          <a:noFill/>
        </p:spPr>
      </p:pic>
      <p:pic>
        <p:nvPicPr>
          <p:cNvPr id="9" name="Picture 9" descr="F:\IMG_20180501_095518-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17659" y="4915151"/>
            <a:ext cx="1922929" cy="1401126"/>
          </a:xfrm>
          <a:prstGeom prst="rect">
            <a:avLst/>
          </a:prstGeom>
          <a:noFill/>
        </p:spPr>
      </p:pic>
      <p:pic>
        <p:nvPicPr>
          <p:cNvPr id="10" name="Picture 9" descr="F:\ШМР 1 мая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3848" y="3160827"/>
            <a:ext cx="1841863" cy="1338943"/>
          </a:xfrm>
          <a:prstGeom prst="rect">
            <a:avLst/>
          </a:prstGeom>
          <a:noFill/>
        </p:spPr>
      </p:pic>
      <p:sp>
        <p:nvSpPr>
          <p:cNvPr id="4098" name="AutoShape 2" descr="https://www.profobr44.ru/files/events/photos/9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www.profobr44.ru/files/events/photos/9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https://www.profobr44.ru/files/events/photos/9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61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2037" y="183006"/>
            <a:ext cx="5725563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Профсоюзные проекты </a:t>
            </a: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-33144" y="49318"/>
            <a:ext cx="1260000" cy="1094687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629" y="-1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791" y="1193328"/>
            <a:ext cx="8677275" cy="154987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altLang="ru-RU" sz="1800" b="1" dirty="0" smtClean="0">
                <a:solidFill>
                  <a:schemeClr val="accent1"/>
                </a:solidFill>
              </a:rPr>
              <a:t> «Цифровой Профсоюз»</a:t>
            </a:r>
          </a:p>
          <a:p>
            <a:pPr algn="just">
              <a:buNone/>
            </a:pPr>
            <a:r>
              <a:rPr lang="ru-RU" altLang="ru-RU" sz="1600" b="1" dirty="0" smtClean="0">
                <a:solidFill>
                  <a:srgbClr val="000099"/>
                </a:solidFill>
              </a:rPr>
              <a:t>	в единой системе АИС заведены все территориальные (26) и</a:t>
            </a:r>
          </a:p>
          <a:p>
            <a:pPr algn="just">
              <a:buNone/>
            </a:pPr>
            <a:r>
              <a:rPr lang="ru-RU" altLang="ru-RU" sz="1600" b="1" dirty="0" smtClean="0">
                <a:solidFill>
                  <a:srgbClr val="000099"/>
                </a:solidFill>
              </a:rPr>
              <a:t> первичные   Профсоюзные организации   (398)</a:t>
            </a:r>
          </a:p>
          <a:p>
            <a:pPr algn="just">
              <a:buNone/>
            </a:pPr>
            <a:r>
              <a:rPr lang="ru-RU" altLang="ru-RU" sz="1600" b="1" dirty="0" smtClean="0">
                <a:solidFill>
                  <a:srgbClr val="000099"/>
                </a:solidFill>
              </a:rPr>
              <a:t>	размещены статистические отчеты территориальных и</a:t>
            </a:r>
          </a:p>
          <a:p>
            <a:pPr algn="just">
              <a:buNone/>
            </a:pPr>
            <a:r>
              <a:rPr lang="ru-RU" altLang="ru-RU" sz="1600" b="1" dirty="0" smtClean="0">
                <a:solidFill>
                  <a:srgbClr val="000099"/>
                </a:solidFill>
              </a:rPr>
              <a:t> первичных профсоюзных организаций  за  2023год</a:t>
            </a:r>
            <a:endParaRPr lang="ru-RU" altLang="ru-RU" sz="1600" b="1" dirty="0">
              <a:solidFill>
                <a:srgbClr val="000099"/>
              </a:solidFill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0" y="2991180"/>
            <a:ext cx="8482148" cy="1894328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altLang="ru-RU" sz="1800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altLang="ru-RU" sz="1800" b="1" dirty="0" smtClean="0">
                <a:solidFill>
                  <a:srgbClr val="FF0000"/>
                </a:solidFill>
              </a:rPr>
              <a:t>« Образование в Профсоюзе»</a:t>
            </a:r>
          </a:p>
          <a:p>
            <a:pPr algn="just">
              <a:buFontTx/>
              <a:buChar char="-"/>
            </a:pPr>
            <a:r>
              <a:rPr lang="ru-RU" altLang="ru-RU" sz="1800" b="1" dirty="0" smtClean="0">
                <a:solidFill>
                  <a:srgbClr val="002060"/>
                </a:solidFill>
              </a:rPr>
              <a:t>обучающие семинары по вопросам охраны труда;</a:t>
            </a:r>
          </a:p>
          <a:p>
            <a:pPr algn="just">
              <a:buFontTx/>
              <a:buChar char="-"/>
            </a:pPr>
            <a:r>
              <a:rPr lang="ru-RU" altLang="ru-RU" sz="1800" b="1" dirty="0" smtClean="0">
                <a:solidFill>
                  <a:srgbClr val="002060"/>
                </a:solidFill>
              </a:rPr>
              <a:t> консультации председателей Профсоюзных организаций;</a:t>
            </a:r>
          </a:p>
          <a:p>
            <a:pPr algn="just">
              <a:buFontTx/>
              <a:buChar char="-"/>
            </a:pPr>
            <a:r>
              <a:rPr lang="ru-RU" altLang="ru-RU" sz="1800" b="1" dirty="0" smtClean="0">
                <a:solidFill>
                  <a:srgbClr val="002060"/>
                </a:solidFill>
              </a:rPr>
              <a:t>- участие в обучающих семинарах, проводимых</a:t>
            </a:r>
          </a:p>
          <a:p>
            <a:pPr algn="just">
              <a:buNone/>
            </a:pPr>
            <a:r>
              <a:rPr lang="ru-RU" altLang="ru-RU" sz="1800" b="1" dirty="0" smtClean="0">
                <a:solidFill>
                  <a:srgbClr val="002060"/>
                </a:solidFill>
              </a:rPr>
              <a:t>Специалистами ЦС Общероссийского Профсоюза образования</a:t>
            </a:r>
          </a:p>
          <a:p>
            <a:pPr algn="just">
              <a:buFontTx/>
              <a:buChar char="-"/>
            </a:pPr>
            <a:endParaRPr lang="ru-RU" altLang="ru-RU" sz="1800" b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kumimoji="0" lang="ru-RU" altLang="ru-RU" sz="1600" b="1" dirty="0" smtClean="0">
                <a:solidFill>
                  <a:srgbClr val="000099"/>
                </a:solidFill>
              </a:rPr>
              <a:t> </a:t>
            </a:r>
            <a:endParaRPr kumimoji="0" lang="ru-RU" alt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C:\Users\пользователь\Desktop\для Марии Юрьевны\фото к слайдам\коллегиальные органы\DSCN027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936" y="5031195"/>
            <a:ext cx="140493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пользователь\Desktop\для Марии Юрьевны\фото к слайдам\коллегиальные органы\DSCN0182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8480" y="5619024"/>
            <a:ext cx="140493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C:\Users\пользователь\Desktop\для Марии Юрьевны\фото к слайдам\коллегиальные органы\DSCN0022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17188" y="4362994"/>
            <a:ext cx="1404938" cy="10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C:\Users\пользователь\Desktop\для Марии Юрьевны\фото к слайдам\коллегиальные органы\DSCN019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21880" y="5462269"/>
            <a:ext cx="1404937" cy="1054100"/>
          </a:xfrm>
          <a:prstGeom prst="rect">
            <a:avLst/>
          </a:prstGeom>
          <a:noFill/>
        </p:spPr>
      </p:pic>
      <p:pic>
        <p:nvPicPr>
          <p:cNvPr id="11" name="Picture 2" descr="C:\Users\пользователь\Desktop\конференция фото\DSCN001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28167" y="4600121"/>
            <a:ext cx="1404937" cy="1054100"/>
          </a:xfrm>
          <a:prstGeom prst="rect">
            <a:avLst/>
          </a:prstGeom>
          <a:noFill/>
        </p:spPr>
      </p:pic>
      <p:pic>
        <p:nvPicPr>
          <p:cNvPr id="13" name="Picture 2" descr="C:\Users\пользователь\Desktop\конференция фото\DSCN0175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86704" y="5527584"/>
            <a:ext cx="1404937" cy="1054100"/>
          </a:xfrm>
          <a:prstGeom prst="rect">
            <a:avLst/>
          </a:prstGeom>
          <a:noFill/>
        </p:spPr>
      </p:pic>
      <p:sp>
        <p:nvSpPr>
          <p:cNvPr id="3074" name="AutoShape 2" descr="https://www.profobr44.ru/files/events/photos/9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https://www.profobr44.ru/files/events/photos/913-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www.profobr44.ru/files/events/photos/913-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2" descr="https://www.eseur.ru/Photos/photo4704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466252" y="2390820"/>
            <a:ext cx="2016000" cy="64997"/>
          </a:xfrm>
          <a:prstGeom prst="rect">
            <a:avLst/>
          </a:prstGeom>
          <a:noFill/>
        </p:spPr>
      </p:pic>
      <p:sp>
        <p:nvSpPr>
          <p:cNvPr id="14" name="AutoShape 2" descr="https://www.profobr44.ru/files/events/photos/9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906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8163" y="183006"/>
            <a:ext cx="5725563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«Территория  развития …..»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-33144" y="49318"/>
            <a:ext cx="1260000" cy="1094687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629" y="-1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531659" y="1815738"/>
            <a:ext cx="4319470" cy="3422468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altLang="ru-RU" sz="1800" b="1" dirty="0" smtClean="0">
                <a:solidFill>
                  <a:srgbClr val="000099"/>
                </a:solidFill>
              </a:rPr>
              <a:t> </a:t>
            </a:r>
            <a:r>
              <a:rPr lang="ru-RU" altLang="ru-RU" sz="2000" b="1" dirty="0" smtClean="0">
                <a:solidFill>
                  <a:srgbClr val="C00000"/>
                </a:solidFill>
              </a:rPr>
              <a:t>2024 год:</a:t>
            </a:r>
          </a:p>
          <a:p>
            <a:pPr algn="ctr">
              <a:buNone/>
            </a:pPr>
            <a:endParaRPr lang="ru-RU" altLang="ru-RU" sz="1800" b="1" dirty="0" smtClean="0">
              <a:solidFill>
                <a:srgbClr val="000099"/>
              </a:solidFill>
            </a:endParaRPr>
          </a:p>
          <a:p>
            <a:pPr algn="ctr">
              <a:buNone/>
            </a:pPr>
            <a:r>
              <a:rPr lang="ru-RU" altLang="ru-RU" sz="1800" b="1" dirty="0" smtClean="0">
                <a:solidFill>
                  <a:srgbClr val="000099"/>
                </a:solidFill>
              </a:rPr>
              <a:t>- Год Семьи </a:t>
            </a:r>
          </a:p>
          <a:p>
            <a:pPr algn="ctr">
              <a:buNone/>
            </a:pPr>
            <a:r>
              <a:rPr lang="ru-RU" altLang="ru-RU" sz="1800" b="1" dirty="0" smtClean="0">
                <a:solidFill>
                  <a:srgbClr val="000099"/>
                </a:solidFill>
              </a:rPr>
              <a:t> </a:t>
            </a:r>
          </a:p>
          <a:p>
            <a:pPr algn="ctr">
              <a:buNone/>
            </a:pPr>
            <a:r>
              <a:rPr lang="ru-RU" altLang="ru-RU" sz="1800" b="1" dirty="0" smtClean="0">
                <a:solidFill>
                  <a:srgbClr val="000099"/>
                </a:solidFill>
              </a:rPr>
              <a:t>-   Год организационно-кадрового</a:t>
            </a:r>
          </a:p>
          <a:p>
            <a:pPr algn="ctr">
              <a:buNone/>
            </a:pPr>
            <a:r>
              <a:rPr lang="ru-RU" altLang="ru-RU" sz="1800" b="1" dirty="0" smtClean="0">
                <a:solidFill>
                  <a:srgbClr val="000099"/>
                </a:solidFill>
              </a:rPr>
              <a:t>Единства в Профсоюзе образования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17715" y="1737361"/>
            <a:ext cx="4004661" cy="3601121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altLang="ru-RU" sz="2400" b="1" dirty="0" smtClean="0">
                <a:solidFill>
                  <a:srgbClr val="C00000"/>
                </a:solidFill>
              </a:rPr>
              <a:t> Реализация</a:t>
            </a:r>
          </a:p>
          <a:p>
            <a:pPr algn="ctr">
              <a:buNone/>
            </a:pPr>
            <a:r>
              <a:rPr lang="ru-RU" altLang="ru-RU" sz="2400" b="1" dirty="0" smtClean="0">
                <a:solidFill>
                  <a:srgbClr val="C00000"/>
                </a:solidFill>
              </a:rPr>
              <a:t> профсоюзных проектов</a:t>
            </a:r>
            <a:r>
              <a:rPr lang="ru-RU" altLang="ru-RU" sz="2400" b="1" dirty="0" smtClean="0">
                <a:solidFill>
                  <a:srgbClr val="000099"/>
                </a:solidFill>
              </a:rPr>
              <a:t>:</a:t>
            </a:r>
          </a:p>
          <a:p>
            <a:pPr algn="ctr">
              <a:buNone/>
            </a:pPr>
            <a:endParaRPr lang="ru-RU" altLang="ru-RU" sz="2400" b="1" dirty="0" smtClean="0">
              <a:solidFill>
                <a:srgbClr val="000099"/>
              </a:solidFill>
            </a:endParaRPr>
          </a:p>
          <a:p>
            <a:pPr algn="ctr">
              <a:buNone/>
            </a:pPr>
            <a:r>
              <a:rPr lang="ru-RU" altLang="ru-RU" sz="1600" b="1" dirty="0" smtClean="0">
                <a:solidFill>
                  <a:srgbClr val="000099"/>
                </a:solidFill>
              </a:rPr>
              <a:t>«Цифровой Профсоюз»</a:t>
            </a:r>
          </a:p>
          <a:p>
            <a:pPr algn="ctr">
              <a:buNone/>
            </a:pPr>
            <a:r>
              <a:rPr lang="ru-RU" altLang="ru-RU" sz="1600" b="1" dirty="0" smtClean="0">
                <a:solidFill>
                  <a:srgbClr val="000099"/>
                </a:solidFill>
              </a:rPr>
              <a:t>«Образование в Профсоюзе»</a:t>
            </a:r>
          </a:p>
          <a:p>
            <a:pPr algn="ctr">
              <a:buNone/>
            </a:pPr>
            <a:r>
              <a:rPr lang="ru-RU" altLang="ru-RU" sz="1600" b="1" dirty="0" smtClean="0">
                <a:solidFill>
                  <a:srgbClr val="000099"/>
                </a:solidFill>
              </a:rPr>
              <a:t>«Профсоюз –территория здоровья»</a:t>
            </a:r>
          </a:p>
          <a:p>
            <a:pPr algn="ctr">
              <a:buNone/>
            </a:pPr>
            <a:endParaRPr lang="ru-RU" altLang="ru-RU" sz="1400" b="1" dirty="0" smtClean="0">
              <a:solidFill>
                <a:srgbClr val="000099"/>
              </a:solidFill>
            </a:endParaRPr>
          </a:p>
          <a:p>
            <a:pPr algn="ctr">
              <a:buNone/>
            </a:pPr>
            <a:r>
              <a:rPr lang="ru-RU" altLang="ru-RU" sz="2000" b="1" dirty="0" smtClean="0">
                <a:solidFill>
                  <a:srgbClr val="000099"/>
                </a:solidFill>
              </a:rPr>
              <a:t> </a:t>
            </a:r>
          </a:p>
          <a:p>
            <a:pPr algn="ctr">
              <a:buNone/>
            </a:pPr>
            <a:endParaRPr lang="ru-RU" altLang="ru-RU" sz="1800" b="1" dirty="0">
              <a:solidFill>
                <a:srgbClr val="000099"/>
              </a:solidFill>
            </a:endParaRPr>
          </a:p>
        </p:txBody>
      </p:sp>
      <p:pic>
        <p:nvPicPr>
          <p:cNvPr id="2050" name="Picture 2" descr="2021 год – «Спорт. Здоровье. Долголетие» - Новости организаци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52291" y="5889812"/>
            <a:ext cx="2412000" cy="67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4906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515291" y="4493624"/>
            <a:ext cx="6126479" cy="796834"/>
          </a:xfrm>
          <a:prstGeom prst="rect">
            <a:avLst/>
          </a:prstGeom>
          <a:solidFill>
            <a:schemeClr val="bg1"/>
          </a:solidFill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ап</a:t>
            </a:r>
            <a:r>
              <a:rPr lang="ru-RU" altLang="ru-RU" b="1" dirty="0" smtClean="0">
                <a:solidFill>
                  <a:srgbClr val="000099"/>
                </a:solidFill>
              </a:rPr>
              <a:t> СТРАХОВОЧНЫЕ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</a:rPr>
              <a:t>                       Лозунг «ЗАЩИТИТЕ!»</a:t>
            </a:r>
            <a:r>
              <a:rPr lang="ru-RU" dirty="0" err="1" smtClean="0"/>
              <a:t>апаппапа</a:t>
            </a: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68163" y="183006"/>
            <a:ext cx="5725563" cy="82731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Шаги мотивации…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Изображение 11" descr="gerb1.pn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0"/>
          <a:stretch/>
        </p:blipFill>
        <p:spPr>
          <a:xfrm flipH="1">
            <a:off x="-33144" y="49318"/>
            <a:ext cx="1260000" cy="1094687"/>
          </a:xfrm>
          <a:prstGeom prst="rect">
            <a:avLst/>
          </a:prstGeom>
        </p:spPr>
      </p:pic>
      <p:pic>
        <p:nvPicPr>
          <p:cNvPr id="4" name="Picture 2" descr="http://www.eduportal44.ru/deko/SiteAssets/1_%D1%81%D1%82%D1%80%D0%B0%D0%BD%D0%B8%D1%86%D0%B0/%D0%9F%D1%80%D0%BE%D1%84%D1%81%D0%BE%D1%8E%D0%B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629" y="-1"/>
            <a:ext cx="869275" cy="1193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18903" y="5408023"/>
            <a:ext cx="7119257" cy="953588"/>
          </a:xfrm>
          <a:prstGeom prst="rect">
            <a:avLst/>
          </a:prstGeom>
          <a:solidFill>
            <a:schemeClr val="bg1"/>
          </a:solidFill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ПОТРЕБИТЕЛЬСКИЕ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Лозунг  : «ДАЙТЕ!»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72491" y="3540034"/>
            <a:ext cx="5029200" cy="822960"/>
          </a:xfrm>
          <a:prstGeom prst="rect">
            <a:avLst/>
          </a:prstGeom>
          <a:solidFill>
            <a:schemeClr val="bg1"/>
          </a:solidFill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КОЛЛЕКТИВНЫЕ</a:t>
            </a:r>
          </a:p>
          <a:p>
            <a:pPr algn="ctr"/>
            <a:r>
              <a:rPr lang="ru-RU" b="1" smtClean="0">
                <a:solidFill>
                  <a:srgbClr val="000099"/>
                </a:solidFill>
              </a:rPr>
              <a:t>Лозунг: «МЫ </a:t>
            </a:r>
            <a:r>
              <a:rPr lang="ru-RU" b="1" dirty="0" smtClean="0">
                <a:solidFill>
                  <a:srgbClr val="000099"/>
                </a:solidFill>
              </a:rPr>
              <a:t>– ВМЕСТЕ»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08069" y="2717074"/>
            <a:ext cx="4049486" cy="718457"/>
          </a:xfrm>
          <a:prstGeom prst="rect">
            <a:avLst/>
          </a:prstGeom>
          <a:solidFill>
            <a:schemeClr val="bg1"/>
          </a:solidFill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КАРЬЕРНЫЕ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Лозунг: «ОЦЕНИТЕ»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78777" y="1881052"/>
            <a:ext cx="2468880" cy="718458"/>
          </a:xfrm>
          <a:prstGeom prst="rect">
            <a:avLst/>
          </a:prstGeom>
          <a:solidFill>
            <a:schemeClr val="bg1"/>
          </a:solidFill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ТВОРЧЕСТВО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Лозунг: «Я-СМОГУ»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906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796" y="1929201"/>
            <a:ext cx="8679915" cy="1748729"/>
          </a:xfrm>
        </p:spPr>
        <p:txBody>
          <a:bodyPr>
            <a:noAutofit/>
          </a:bodyPr>
          <a:lstStyle/>
          <a:p>
            <a:r>
              <a:rPr lang="ru-RU" altLang="ru-RU" sz="3800" b="1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800" b="1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800" b="1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 апрель,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2024 года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3797" y="557601"/>
            <a:ext cx="8679915" cy="1371600"/>
          </a:xfrm>
          <a:prstGeom prst="rect">
            <a:avLst/>
          </a:prstGeom>
        </p:spPr>
        <p:txBody>
          <a:bodyPr vert="horz" lIns="228600" tIns="228600" rIns="228600" bIns="0" rtlCol="0" anchor="b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ru-RU" sz="3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581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1883</TotalTime>
  <Words>475</Words>
  <Application>Microsoft Office PowerPoint</Application>
  <PresentationFormat>Экран (4:3)</PresentationFormat>
  <Paragraphs>135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Atlas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 СПАСИБО ЗА ВНИМАНИЕ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отчетно-выборная конференция Профсоюза работников народного образования и науки</dc:title>
  <dc:creator>Пользователь</dc:creator>
  <cp:lastModifiedBy>пользователь</cp:lastModifiedBy>
  <cp:revision>161</cp:revision>
  <dcterms:created xsi:type="dcterms:W3CDTF">2019-11-28T16:10:49Z</dcterms:created>
  <dcterms:modified xsi:type="dcterms:W3CDTF">2024-04-17T06:40:54Z</dcterms:modified>
</cp:coreProperties>
</file>